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63" r:id="rId4"/>
    <p:sldId id="264" r:id="rId5"/>
    <p:sldId id="258" r:id="rId6"/>
    <p:sldId id="259" r:id="rId7"/>
    <p:sldId id="261" r:id="rId8"/>
    <p:sldId id="265" r:id="rId9"/>
    <p:sldId id="266" r:id="rId10"/>
    <p:sldId id="267" r:id="rId11"/>
    <p:sldId id="272" r:id="rId12"/>
    <p:sldId id="274" r:id="rId13"/>
    <p:sldId id="273" r:id="rId14"/>
    <p:sldId id="271" r:id="rId15"/>
    <p:sldId id="277" r:id="rId16"/>
    <p:sldId id="276" r:id="rId17"/>
    <p:sldId id="280" r:id="rId18"/>
    <p:sldId id="279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ach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112" d="100"/>
          <a:sy n="112" d="100"/>
        </p:scale>
        <p:origin x="-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14" d="100"/>
        <a:sy n="3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06T20:29:22.35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EF19F-E43E-BC49-9D04-B31C5EE7E6C7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44D62-1B27-6044-BDAF-2418F8DB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6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4D62-1B27-6044-BDAF-2418F8DB5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CF9863-C618-5249-B1B6-58257C8D6FF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2C733-D275-E74D-8570-F96384E4D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Methodology: Designing a Psychology Research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Bonica’s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What method did Mr. </a:t>
            </a:r>
            <a:r>
              <a:rPr lang="en-US" dirty="0" err="1" smtClean="0"/>
              <a:t>Bonica</a:t>
            </a:r>
            <a:r>
              <a:rPr lang="en-US" dirty="0" smtClean="0"/>
              <a:t> use to gain his sample?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What are the strengths and limitations of his choice?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Should he have used a different method?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0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Controls are the strategies that researchers use to limit the impact of all variables besides the specified independent variable.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Scripted Instructions and Conditions (Time of Day, Room, etc.)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Randomization of participants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Placebos (medicine)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Blind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9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Blinds: Single and Double Blinds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Studies that use blinds are used to limit the possibility that a researcher’s or participant’s expectations will impact the results of a study.</a:t>
            </a:r>
          </a:p>
          <a:p>
            <a:pPr>
              <a:buFont typeface="Wingdings" charset="2"/>
              <a:buChar char="Ø"/>
            </a:pPr>
            <a:r>
              <a:rPr lang="en-US" b="1" u="sng" dirty="0" smtClean="0">
                <a:solidFill>
                  <a:srgbClr val="FF0000"/>
                </a:solidFill>
              </a:rPr>
              <a:t>Single-Blind</a:t>
            </a:r>
            <a:r>
              <a:rPr lang="en-US" dirty="0" smtClean="0">
                <a:solidFill>
                  <a:srgbClr val="FF0000"/>
                </a:solidFill>
              </a:rPr>
              <a:t>: The participant does not know whether they are in the treatment or control group.</a:t>
            </a:r>
          </a:p>
          <a:p>
            <a:pPr>
              <a:buFont typeface="Wingdings" charset="2"/>
              <a:buChar char="Ø"/>
            </a:pPr>
            <a:r>
              <a:rPr lang="en-US" b="1" u="sng" dirty="0" smtClean="0">
                <a:solidFill>
                  <a:srgbClr val="3366FF"/>
                </a:solidFill>
              </a:rPr>
              <a:t>Double-Blind</a:t>
            </a:r>
            <a:r>
              <a:rPr lang="en-US" dirty="0" smtClean="0">
                <a:solidFill>
                  <a:srgbClr val="3366FF"/>
                </a:solidFill>
              </a:rPr>
              <a:t>: Neither the participant or the research know whether the participant is in the treatment or control group.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1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and Control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Treatment Group: The group that is being impacted by the independent variable.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Control Group: The group that is not being impacted by the independent variable.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The control group gives something to compare to the treatment group. </a:t>
            </a:r>
            <a:endParaRPr lang="en-US" dirty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Helps tell researchers if it was the independent variable that was really impacting the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3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Design is the strategy that researchers use to divide their participants into either the treatment or control group.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are two main ways to do this…</a:t>
            </a:r>
          </a:p>
          <a:p>
            <a:pPr lvl="2"/>
            <a:r>
              <a:rPr lang="en-US" sz="2000" b="1" u="sng" dirty="0" smtClean="0">
                <a:solidFill>
                  <a:srgbClr val="3366FF"/>
                </a:solidFill>
              </a:rPr>
              <a:t>Independent Sample Design</a:t>
            </a:r>
            <a:r>
              <a:rPr lang="en-US" sz="2000" dirty="0" smtClean="0">
                <a:solidFill>
                  <a:srgbClr val="3366FF"/>
                </a:solidFill>
              </a:rPr>
              <a:t>: </a:t>
            </a:r>
            <a:r>
              <a:rPr lang="en-US" sz="2000" dirty="0" smtClean="0">
                <a:solidFill>
                  <a:srgbClr val="3366FF"/>
                </a:solidFill>
              </a:rPr>
              <a:t>P</a:t>
            </a:r>
            <a:r>
              <a:rPr lang="en-US" sz="2000" dirty="0" smtClean="0">
                <a:solidFill>
                  <a:srgbClr val="3366FF"/>
                </a:solidFill>
              </a:rPr>
              <a:t>articipants </a:t>
            </a:r>
            <a:r>
              <a:rPr lang="en-US" sz="2000" dirty="0" smtClean="0">
                <a:solidFill>
                  <a:srgbClr val="3366FF"/>
                </a:solidFill>
              </a:rPr>
              <a:t>are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>
                <a:solidFill>
                  <a:srgbClr val="3366FF"/>
                </a:solidFill>
              </a:rPr>
              <a:t>either tested in the control or the treatment group.</a:t>
            </a:r>
          </a:p>
          <a:p>
            <a:pPr lvl="2"/>
            <a:endParaRPr lang="en-US" dirty="0" smtClean="0">
              <a:solidFill>
                <a:srgbClr val="3366FF"/>
              </a:solidFill>
            </a:endParaRPr>
          </a:p>
          <a:p>
            <a:pPr lvl="2"/>
            <a:r>
              <a:rPr lang="en-US" sz="2000" b="1" u="sng" dirty="0" smtClean="0">
                <a:solidFill>
                  <a:srgbClr val="660066"/>
                </a:solidFill>
              </a:rPr>
              <a:t>Repeated Measures Design</a:t>
            </a:r>
            <a:r>
              <a:rPr lang="en-US" sz="2000" dirty="0" smtClean="0">
                <a:solidFill>
                  <a:srgbClr val="660066"/>
                </a:solidFill>
              </a:rPr>
              <a:t>: </a:t>
            </a:r>
            <a:r>
              <a:rPr lang="en-US" sz="2000" dirty="0">
                <a:solidFill>
                  <a:srgbClr val="660066"/>
                </a:solidFill>
              </a:rPr>
              <a:t>Each </a:t>
            </a:r>
            <a:r>
              <a:rPr lang="en-US" sz="2000" dirty="0" smtClean="0">
                <a:solidFill>
                  <a:srgbClr val="660066"/>
                </a:solidFill>
              </a:rPr>
              <a:t>participant </a:t>
            </a:r>
            <a:r>
              <a:rPr lang="en-US" sz="2000" dirty="0">
                <a:solidFill>
                  <a:srgbClr val="660066"/>
                </a:solidFill>
              </a:rPr>
              <a:t>is tested under both the control and test group</a:t>
            </a:r>
            <a:r>
              <a:rPr lang="en-US" dirty="0">
                <a:solidFill>
                  <a:srgbClr val="660066"/>
                </a:solidFill>
              </a:rPr>
              <a:t>. 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7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Independent Sample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+</a:t>
            </a:r>
            <a:r>
              <a:rPr lang="en-US" dirty="0" smtClean="0"/>
              <a:t>Avoids </a:t>
            </a:r>
            <a:r>
              <a:rPr lang="en-US" u="sng" dirty="0" smtClean="0"/>
              <a:t>Order Effect </a:t>
            </a:r>
          </a:p>
          <a:p>
            <a:pPr marL="0" indent="0">
              <a:buNone/>
            </a:pPr>
            <a:r>
              <a:rPr lang="en-US" sz="3600" dirty="0" smtClean="0"/>
              <a:t>+ </a:t>
            </a:r>
            <a:r>
              <a:rPr lang="en-US" dirty="0" smtClean="0"/>
              <a:t>Participants are less likely to guess the hypothesis of the study.</a:t>
            </a:r>
          </a:p>
          <a:p>
            <a:pPr marL="0" indent="0">
              <a:buNone/>
            </a:pPr>
            <a:r>
              <a:rPr lang="en-US" sz="3600" dirty="0" smtClean="0"/>
              <a:t>+ </a:t>
            </a:r>
            <a:r>
              <a:rPr lang="en-US" dirty="0" smtClean="0"/>
              <a:t>Less likely to bore participants.</a:t>
            </a:r>
          </a:p>
          <a:p>
            <a:pPr marL="0" indent="0">
              <a:buNone/>
            </a:pPr>
            <a:r>
              <a:rPr lang="en-US" dirty="0" smtClean="0"/>
              <a:t>+ Same material may be used with both groups.</a:t>
            </a:r>
          </a:p>
          <a:p>
            <a:pPr marL="0" indent="0">
              <a:buNone/>
            </a:pPr>
            <a:r>
              <a:rPr lang="en-US" dirty="0" smtClean="0"/>
              <a:t>- More likely that </a:t>
            </a:r>
            <a:r>
              <a:rPr lang="en-US" u="sng" dirty="0" smtClean="0"/>
              <a:t>Participant Variability</a:t>
            </a:r>
            <a:r>
              <a:rPr lang="en-US" dirty="0" smtClean="0"/>
              <a:t> impacts results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4935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for Repeated Measure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+Limits </a:t>
            </a:r>
            <a:r>
              <a:rPr lang="en-US" u="sng" dirty="0"/>
              <a:t>P</a:t>
            </a:r>
            <a:r>
              <a:rPr lang="en-US" u="sng" dirty="0" smtClean="0"/>
              <a:t>articipation Variability</a:t>
            </a:r>
            <a:r>
              <a:rPr lang="en-US" dirty="0" smtClean="0"/>
              <a:t>: Differences in results are due to natural differences between participants.</a:t>
            </a:r>
          </a:p>
          <a:p>
            <a:pPr marL="0" indent="0">
              <a:buNone/>
            </a:pPr>
            <a:r>
              <a:rPr lang="en-US" dirty="0" smtClean="0"/>
              <a:t>+Requires fewer participants.</a:t>
            </a:r>
          </a:p>
          <a:p>
            <a:pPr marL="0" indent="0">
              <a:buNone/>
            </a:pPr>
            <a:r>
              <a:rPr lang="en-US" dirty="0" smtClean="0"/>
              <a:t>-May lead to </a:t>
            </a:r>
            <a:r>
              <a:rPr lang="en-US" u="sng" dirty="0" smtClean="0"/>
              <a:t>Order Effect</a:t>
            </a:r>
            <a:r>
              <a:rPr lang="en-US" dirty="0" smtClean="0"/>
              <a:t>: When an earlier tasks such as a question or test impact the performance on a later task.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u="sng" dirty="0" smtClean="0"/>
              <a:t>Demand Characteristics</a:t>
            </a:r>
            <a:r>
              <a:rPr lang="en-US" dirty="0" smtClean="0"/>
              <a:t>: When participants guess the aim of the study and do not act naturally because they want to be helpful – or the harmful. 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5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extent to which the findings of a study can be replicated (duplicated, copied) by other experiments. </a:t>
            </a:r>
          </a:p>
          <a:p>
            <a:r>
              <a:rPr lang="en-US" dirty="0" smtClean="0"/>
              <a:t>What would have to happen in Mr. </a:t>
            </a:r>
            <a:r>
              <a:rPr lang="en-US" dirty="0" err="1" smtClean="0"/>
              <a:t>Bonica’s</a:t>
            </a:r>
            <a:r>
              <a:rPr lang="en-US" dirty="0" smtClean="0"/>
              <a:t> other two psychology classes to make it reliable?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8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An experiment is valid if it measures what it claims it measures.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Ecological Validity: The measure of the whether an experiment can be generalized and applied to the real-world.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An experiment is not ecologically valid if it does not replicate the real world. 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To what extent is Mr. </a:t>
            </a:r>
            <a:r>
              <a:rPr lang="en-US" dirty="0" err="1" smtClean="0">
                <a:solidFill>
                  <a:srgbClr val="008000"/>
                </a:solidFill>
              </a:rPr>
              <a:t>Bonica’s</a:t>
            </a:r>
            <a:r>
              <a:rPr lang="en-US" dirty="0" smtClean="0">
                <a:solidFill>
                  <a:srgbClr val="008000"/>
                </a:solidFill>
              </a:rPr>
              <a:t> experiment valid? Is it hold ecologically validity?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Pepper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Bonica</a:t>
            </a:r>
            <a:r>
              <a:rPr lang="en-US" dirty="0" smtClean="0"/>
              <a:t> will randomly call on students to define or explain a key term.</a:t>
            </a:r>
          </a:p>
          <a:p>
            <a:r>
              <a:rPr lang="en-US" dirty="0" smtClean="0"/>
              <a:t>Be prepared at any moment to build on a fellow student’s response or to help them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59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Objective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can </a:t>
            </a: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 smtClean="0"/>
              <a:t>the steps necessary to design a research study in psychology.</a:t>
            </a:r>
          </a:p>
          <a:p>
            <a:r>
              <a:rPr lang="en-US" dirty="0" smtClean="0"/>
              <a:t>I can e</a:t>
            </a:r>
            <a:r>
              <a:rPr lang="en-US" dirty="0" smtClean="0"/>
              <a:t>xplain </a:t>
            </a:r>
            <a:r>
              <a:rPr lang="en-US" dirty="0" smtClean="0"/>
              <a:t>whether an experiment is reliable.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Language Objective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can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names of different methodological choices.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8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Key Terms/Review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660066"/>
                </a:solidFill>
              </a:rPr>
              <a:t>Dependent Variable</a:t>
            </a:r>
            <a:r>
              <a:rPr lang="en-US" sz="2000" dirty="0" smtClean="0">
                <a:solidFill>
                  <a:srgbClr val="660066"/>
                </a:solidFill>
              </a:rPr>
              <a:t>: The variable that will be measured following the change.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2809716" y="2870335"/>
            <a:ext cx="3394774" cy="14311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Methodology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The steps and strategies that scientists use to carry out research.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>
          <a:xfrm>
            <a:off x="457200" y="4497070"/>
            <a:ext cx="4049903" cy="1554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3366FF"/>
                </a:solidFill>
              </a:rPr>
              <a:t>Independent Variable</a:t>
            </a:r>
            <a:r>
              <a:rPr lang="en-US" sz="2000" dirty="0" smtClean="0">
                <a:solidFill>
                  <a:srgbClr val="3366FF"/>
                </a:solidFill>
              </a:rPr>
              <a:t>: The variable that will cause change during an experiment.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2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Inquiry Process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963" y="2011918"/>
            <a:ext cx="5071301" cy="458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8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of a </a:t>
            </a:r>
            <a:br>
              <a:rPr lang="en-US" dirty="0" smtClean="0"/>
            </a:br>
            <a:r>
              <a:rPr lang="en-US" dirty="0" smtClean="0"/>
              <a:t>Research Study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760132" y="4933949"/>
            <a:ext cx="3621618" cy="177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151716" y="3705222"/>
            <a:ext cx="2838450" cy="146261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 &amp; Conclusions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363383" y="2699806"/>
            <a:ext cx="2419351" cy="12234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905250" y="2212973"/>
            <a:ext cx="1344083" cy="603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8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 Studies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*Experimental*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Research which tests a hypothesis in a highly-controlled setting.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Laboratory, Field, or Natural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Generally more Quantitative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Non-Experimental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Research which observes people in a real-world situation and records how they behave.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Real-World Settings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Generally more Qualitative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2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b="1" dirty="0" smtClean="0"/>
              <a:t>Aim</a:t>
            </a:r>
            <a:r>
              <a:rPr lang="en-US" dirty="0" smtClean="0"/>
              <a:t>: The Purpose of the Study. 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The Aim of the experiment should identify… </a:t>
            </a:r>
          </a:p>
          <a:p>
            <a:pPr marL="806450" lvl="1" indent="-45720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The independent and dependent variables</a:t>
            </a:r>
          </a:p>
          <a:p>
            <a:pPr marL="806450" lvl="1" indent="-457200">
              <a:buAutoNum type="arabicPeriod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The target population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Often in the form a question.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What was Mr. </a:t>
            </a:r>
            <a:r>
              <a:rPr lang="en-US" dirty="0" err="1" smtClean="0"/>
              <a:t>Bonica’s</a:t>
            </a:r>
            <a:r>
              <a:rPr lang="en-US" dirty="0" smtClean="0"/>
              <a:t> Aim?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To investigate the impact that </a:t>
            </a:r>
            <a:r>
              <a:rPr lang="en-US" dirty="0" smtClean="0">
                <a:solidFill>
                  <a:srgbClr val="008000"/>
                </a:solidFill>
              </a:rPr>
              <a:t>dancing can have on short-term memory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high school students</a:t>
            </a:r>
            <a:r>
              <a:rPr lang="en-US" dirty="0" smtClean="0"/>
              <a:t>.</a:t>
            </a:r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0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#2: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This is the stage of an experiment where the researcher carefully plans their experiment. Things they must consider include…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Participants/Sampling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Control Conditions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Design</a:t>
            </a:r>
            <a:endParaRPr lang="en-US" dirty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Ethics (Next Class)</a:t>
            </a:r>
          </a:p>
        </p:txBody>
      </p:sp>
    </p:spTree>
    <p:extLst>
      <p:ext uri="{BB962C8B-B14F-4D97-AF65-F5344CB8AC3E}">
        <p14:creationId xmlns:p14="http://schemas.microsoft.com/office/powerpoint/2010/main" val="91968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07224"/>
            <a:ext cx="7662864" cy="363004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i="1" u="sng" dirty="0" smtClean="0"/>
              <a:t>Key Question</a:t>
            </a:r>
            <a:r>
              <a:rPr lang="en-US" dirty="0" smtClean="0"/>
              <a:t>: Who will be your participants and how will you get them to participate in your research?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There are different ways to go about this process…</a:t>
            </a:r>
          </a:p>
          <a:p>
            <a:pPr lvl="1">
              <a:buFont typeface="Wingdings" charset="2"/>
              <a:buChar char="Ø"/>
            </a:pPr>
            <a:r>
              <a:rPr lang="en-US" b="1" u="sng" dirty="0" smtClean="0">
                <a:solidFill>
                  <a:srgbClr val="FF0000"/>
                </a:solidFill>
              </a:rPr>
              <a:t>Random Sampling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randomly selecting individuals from a population…Good chance that it will be representative.</a:t>
            </a:r>
          </a:p>
          <a:p>
            <a:pPr lvl="1">
              <a:buFont typeface="Wingdings" charset="2"/>
              <a:buChar char="Ø"/>
            </a:pPr>
            <a:r>
              <a:rPr lang="en-US" b="1" u="sng" dirty="0" smtClean="0">
                <a:solidFill>
                  <a:srgbClr val="3366FF"/>
                </a:solidFill>
              </a:rPr>
              <a:t>Opportunity Sampling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>
                <a:solidFill>
                  <a:srgbClr val="3366FF"/>
                </a:solidFill>
              </a:rPr>
              <a:t>Participants are used because they are available…May not be representative of whole population</a:t>
            </a:r>
          </a:p>
          <a:p>
            <a:pPr lvl="1">
              <a:buFont typeface="Wingdings" charset="2"/>
              <a:buChar char="Ø"/>
            </a:pPr>
            <a:r>
              <a:rPr lang="en-US" b="1" u="sng" dirty="0" smtClean="0">
                <a:solidFill>
                  <a:srgbClr val="660066"/>
                </a:solidFill>
              </a:rPr>
              <a:t>Systematic Sampling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>
                <a:solidFill>
                  <a:srgbClr val="660066"/>
                </a:solidFill>
              </a:rPr>
              <a:t>Selecting certain individuals with certain traits.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743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14385</TotalTime>
  <Words>878</Words>
  <Application>Microsoft Macintosh PowerPoint</Application>
  <PresentationFormat>On-screen Show (4:3)</PresentationFormat>
  <Paragraphs>96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Genesis</vt:lpstr>
      <vt:lpstr>Methodology: Designing a Psychology Research </vt:lpstr>
      <vt:lpstr>Today’s Objective</vt:lpstr>
      <vt:lpstr>Today’s Key Terms/Review</vt:lpstr>
      <vt:lpstr>Scientific Inquiry Process</vt:lpstr>
      <vt:lpstr>Key Components of a  Research Study</vt:lpstr>
      <vt:lpstr>Types of Research Studies</vt:lpstr>
      <vt:lpstr>Step 1: Aim</vt:lpstr>
      <vt:lpstr>Step #2: Method</vt:lpstr>
      <vt:lpstr>Participants</vt:lpstr>
      <vt:lpstr>Mr. Bonica’s Sampling</vt:lpstr>
      <vt:lpstr>Controls</vt:lpstr>
      <vt:lpstr>Blinds: Single and Double Blinds</vt:lpstr>
      <vt:lpstr>Treatment and Control Groups</vt:lpstr>
      <vt:lpstr>Design</vt:lpstr>
      <vt:lpstr>Reasons for Independent Sample Design</vt:lpstr>
      <vt:lpstr>Reason for Repeated Measure Design</vt:lpstr>
      <vt:lpstr>Reliability</vt:lpstr>
      <vt:lpstr>Validity</vt:lpstr>
      <vt:lpstr>Playing Pepper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Methodology: Designing a Psychology Research </dc:title>
  <dc:creator>Teacher</dc:creator>
  <cp:lastModifiedBy>Teacher</cp:lastModifiedBy>
  <cp:revision>19</cp:revision>
  <dcterms:created xsi:type="dcterms:W3CDTF">2014-07-06T23:07:12Z</dcterms:created>
  <dcterms:modified xsi:type="dcterms:W3CDTF">2014-09-08T14:01:44Z</dcterms:modified>
</cp:coreProperties>
</file>